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sldIdLst>
    <p:sldId id="262" r:id="rId2"/>
    <p:sldId id="257" r:id="rId3"/>
    <p:sldId id="258" r:id="rId4"/>
    <p:sldId id="259" r:id="rId5"/>
    <p:sldId id="261"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6763" autoAdjust="0"/>
  </p:normalViewPr>
  <p:slideViewPr>
    <p:cSldViewPr snapToGrid="0">
      <p:cViewPr varScale="1">
        <p:scale>
          <a:sx n="119" d="100"/>
          <a:sy n="119" d="100"/>
        </p:scale>
        <p:origin x="4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DD4B16-71EF-44AB-A2AF-0D5B75FE7B53}" type="datetimeFigureOut">
              <a:rPr lang="en-US" smtClean="0"/>
              <a:t>12/2/2021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1BE50B-882F-457D-94D6-CE4F2EEE940A}" type="slidenum">
              <a:rPr lang="en-US" smtClean="0"/>
              <a:t>‹#›</a:t>
            </a:fld>
            <a:endParaRPr lang="en-US"/>
          </a:p>
        </p:txBody>
      </p:sp>
    </p:spTree>
    <p:extLst>
      <p:ext uri="{BB962C8B-B14F-4D97-AF65-F5344CB8AC3E}">
        <p14:creationId xmlns:p14="http://schemas.microsoft.com/office/powerpoint/2010/main" val="421202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41BE50B-882F-457D-94D6-CE4F2EEE940A}" type="slidenum">
              <a:rPr lang="en-US" smtClean="0"/>
              <a:t>1</a:t>
            </a:fld>
            <a:endParaRPr lang="en-US"/>
          </a:p>
        </p:txBody>
      </p:sp>
    </p:spTree>
    <p:extLst>
      <p:ext uri="{BB962C8B-B14F-4D97-AF65-F5344CB8AC3E}">
        <p14:creationId xmlns:p14="http://schemas.microsoft.com/office/powerpoint/2010/main" val="1287645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BE50B-882F-457D-94D6-CE4F2EEE940A}" type="slidenum">
              <a:rPr lang="en-US" smtClean="0"/>
              <a:t>4</a:t>
            </a:fld>
            <a:endParaRPr lang="en-US"/>
          </a:p>
        </p:txBody>
      </p:sp>
    </p:spTree>
    <p:extLst>
      <p:ext uri="{BB962C8B-B14F-4D97-AF65-F5344CB8AC3E}">
        <p14:creationId xmlns:p14="http://schemas.microsoft.com/office/powerpoint/2010/main" val="27727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BE50B-882F-457D-94D6-CE4F2EEE940A}" type="slidenum">
              <a:rPr lang="en-US" smtClean="0"/>
              <a:t>5</a:t>
            </a:fld>
            <a:endParaRPr lang="en-US"/>
          </a:p>
        </p:txBody>
      </p:sp>
    </p:spTree>
    <p:extLst>
      <p:ext uri="{BB962C8B-B14F-4D97-AF65-F5344CB8AC3E}">
        <p14:creationId xmlns:p14="http://schemas.microsoft.com/office/powerpoint/2010/main" val="2670447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12/2/2021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12/2/2021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Examples of CBC PROJECTS</a:t>
            </a:r>
            <a:r>
              <a:rPr lang="bg-BG" dirty="0" smtClean="0"/>
              <a:t> </a:t>
            </a:r>
            <a:endParaRPr lang="en-US" dirty="0"/>
          </a:p>
        </p:txBody>
      </p:sp>
      <p:sp>
        <p:nvSpPr>
          <p:cNvPr id="3" name="Subtitle 2"/>
          <p:cNvSpPr>
            <a:spLocks noGrp="1"/>
          </p:cNvSpPr>
          <p:nvPr>
            <p:ph type="subTitle" idx="1"/>
          </p:nvPr>
        </p:nvSpPr>
        <p:spPr>
          <a:xfrm>
            <a:off x="870857" y="3531204"/>
            <a:ext cx="10183995" cy="2459049"/>
          </a:xfrm>
        </p:spPr>
        <p:txBody>
          <a:bodyPr>
            <a:normAutofit/>
          </a:bodyPr>
          <a:lstStyle/>
          <a:p>
            <a:r>
              <a:rPr lang="en-US" dirty="0"/>
              <a:t>To illustrate the three key characteristics that a project idea should have if supported under the integrated territorial strategy (ITS):</a:t>
            </a:r>
          </a:p>
          <a:p>
            <a:r>
              <a:rPr lang="bg-BG" dirty="0"/>
              <a:t>(1) </a:t>
            </a:r>
            <a:r>
              <a:rPr lang="en-US" dirty="0"/>
              <a:t>Cross-border effect</a:t>
            </a:r>
            <a:endParaRPr lang="bg-BG" dirty="0"/>
          </a:p>
          <a:p>
            <a:r>
              <a:rPr lang="bg-BG" dirty="0"/>
              <a:t>(2) </a:t>
            </a:r>
            <a:r>
              <a:rPr lang="en-US" dirty="0"/>
              <a:t>Broad partnership</a:t>
            </a:r>
            <a:endParaRPr lang="bg-BG" dirty="0"/>
          </a:p>
          <a:p>
            <a:r>
              <a:rPr lang="bg-BG" dirty="0"/>
              <a:t>(3) </a:t>
            </a:r>
            <a:r>
              <a:rPr lang="en-US" dirty="0"/>
              <a:t>contribution to its’s objectives</a:t>
            </a:r>
            <a:endParaRPr lang="bg-BG" dirty="0"/>
          </a:p>
          <a:p>
            <a:endParaRPr lang="en-US" dirty="0"/>
          </a:p>
        </p:txBody>
      </p:sp>
    </p:spTree>
    <p:extLst>
      <p:ext uri="{BB962C8B-B14F-4D97-AF65-F5344CB8AC3E}">
        <p14:creationId xmlns:p14="http://schemas.microsoft.com/office/powerpoint/2010/main" val="1883459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896947" cy="882203"/>
          </a:xfrm>
        </p:spPr>
        <p:txBody>
          <a:bodyPr>
            <a:normAutofit/>
          </a:bodyPr>
          <a:lstStyle/>
          <a:p>
            <a:r>
              <a:rPr lang="en-US" sz="2200" b="1" dirty="0" smtClean="0"/>
              <a:t>topic</a:t>
            </a:r>
            <a:r>
              <a:rPr lang="bg-BG" sz="2200" b="1" dirty="0" smtClean="0"/>
              <a:t>/</a:t>
            </a:r>
            <a:r>
              <a:rPr lang="en-US" sz="2200" b="1" dirty="0" smtClean="0"/>
              <a:t>goal</a:t>
            </a:r>
            <a:r>
              <a:rPr lang="bg-BG" sz="2200" b="1" dirty="0" smtClean="0"/>
              <a:t>: </a:t>
            </a:r>
            <a:r>
              <a:rPr lang="bg-BG" sz="2200" b="1" dirty="0" smtClean="0"/>
              <a:t/>
            </a:r>
            <a:br>
              <a:rPr lang="bg-BG" sz="2200" b="1" dirty="0" smtClean="0"/>
            </a:br>
            <a:r>
              <a:rPr lang="en-US" sz="2200" b="1" dirty="0" smtClean="0"/>
              <a:t>economic development</a:t>
            </a:r>
            <a:endParaRPr lang="en-US" sz="2200" b="1" dirty="0"/>
          </a:p>
        </p:txBody>
      </p:sp>
      <p:sp>
        <p:nvSpPr>
          <p:cNvPr id="4" name="Text Placeholder 3"/>
          <p:cNvSpPr>
            <a:spLocks noGrp="1"/>
          </p:cNvSpPr>
          <p:nvPr>
            <p:ph type="body" sz="half" idx="2"/>
          </p:nvPr>
        </p:nvSpPr>
        <p:spPr>
          <a:xfrm>
            <a:off x="190643" y="1388597"/>
            <a:ext cx="5641910" cy="3893975"/>
          </a:xfrm>
        </p:spPr>
        <p:txBody>
          <a:bodyPr>
            <a:normAutofit lnSpcReduction="10000"/>
          </a:bodyPr>
          <a:lstStyle/>
          <a:p>
            <a:pPr algn="just"/>
            <a:r>
              <a:rPr lang="en-US" b="1" dirty="0"/>
              <a:t>CBC PROGRAMME</a:t>
            </a:r>
            <a:r>
              <a:rPr lang="bg-BG" b="1" dirty="0"/>
              <a:t>: </a:t>
            </a:r>
            <a:r>
              <a:rPr lang="en-US" dirty="0"/>
              <a:t>Estonia</a:t>
            </a:r>
            <a:r>
              <a:rPr lang="bg-BG" dirty="0" smtClean="0"/>
              <a:t>-</a:t>
            </a:r>
            <a:r>
              <a:rPr lang="en-US" dirty="0" smtClean="0"/>
              <a:t>Latvia</a:t>
            </a:r>
            <a:endParaRPr lang="bg-BG" dirty="0"/>
          </a:p>
          <a:p>
            <a:pPr algn="just"/>
            <a:r>
              <a:rPr lang="en-US" b="1" dirty="0"/>
              <a:t>Name of the project</a:t>
            </a:r>
            <a:r>
              <a:rPr lang="bg-BG" b="1" dirty="0"/>
              <a:t>: </a:t>
            </a:r>
            <a:r>
              <a:rPr lang="en-US" dirty="0"/>
              <a:t>Smart Heat - Developing a wireless remote solution for smart home heating systems</a:t>
            </a:r>
          </a:p>
          <a:p>
            <a:pPr algn="just"/>
            <a:endParaRPr lang="ru-RU" dirty="0"/>
          </a:p>
          <a:p>
            <a:pPr algn="just"/>
            <a:r>
              <a:rPr lang="en-US" b="1" dirty="0"/>
              <a:t>Project goal: </a:t>
            </a:r>
          </a:p>
          <a:p>
            <a:pPr algn="just"/>
            <a:r>
              <a:rPr lang="en-US" dirty="0"/>
              <a:t>To develop a wireless wall-mounted control panel that </a:t>
            </a:r>
            <a:r>
              <a:rPr lang="en-US" dirty="0">
                <a:solidFill>
                  <a:srgbClr val="FF0000"/>
                </a:solidFill>
              </a:rPr>
              <a:t>both partners can add to their product portfolios while operating in different market segments </a:t>
            </a:r>
            <a:r>
              <a:rPr lang="en-US" dirty="0"/>
              <a:t>(HUUM in smart sauna systems and </a:t>
            </a:r>
            <a:r>
              <a:rPr lang="en-US" dirty="0" err="1"/>
              <a:t>Istabai</a:t>
            </a:r>
            <a:r>
              <a:rPr lang="en-US" dirty="0"/>
              <a:t> in smart home automation systems) and to </a:t>
            </a:r>
            <a:r>
              <a:rPr lang="en-US" dirty="0">
                <a:solidFill>
                  <a:srgbClr val="FF0000"/>
                </a:solidFill>
              </a:rPr>
              <a:t>conduct a joint marketing campaign</a:t>
            </a:r>
            <a:r>
              <a:rPr lang="en-US" dirty="0"/>
              <a:t>, while promoting the products and solutions of the two companies and </a:t>
            </a:r>
            <a:r>
              <a:rPr lang="en-US" dirty="0">
                <a:solidFill>
                  <a:srgbClr val="FF0000"/>
                </a:solidFill>
              </a:rPr>
              <a:t>helping each other to enter new markets and secure new clients. </a:t>
            </a:r>
            <a:endParaRPr lang="en-US" dirty="0">
              <a:solidFill>
                <a:srgbClr val="FF0000"/>
              </a:solidFill>
            </a:endParaRPr>
          </a:p>
        </p:txBody>
      </p:sp>
      <p:sp>
        <p:nvSpPr>
          <p:cNvPr id="6" name="Title 1"/>
          <p:cNvSpPr txBox="1">
            <a:spLocks/>
          </p:cNvSpPr>
          <p:nvPr/>
        </p:nvSpPr>
        <p:spPr>
          <a:xfrm>
            <a:off x="6028579" y="4120397"/>
            <a:ext cx="5896947" cy="1490409"/>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2400" b="0" i="0" kern="1200" cap="all">
                <a:solidFill>
                  <a:schemeClr val="tx1"/>
                </a:solidFill>
                <a:effectLst/>
                <a:latin typeface="+mj-lt"/>
                <a:ea typeface="+mj-ea"/>
                <a:cs typeface="+mj-cs"/>
              </a:defRPr>
            </a:lvl1pPr>
          </a:lstStyle>
          <a:p>
            <a:r>
              <a:rPr lang="en-US" sz="1800" b="1" cap="none" dirty="0"/>
              <a:t>Beneficiary and partner</a:t>
            </a:r>
            <a:r>
              <a:rPr lang="bg-BG" sz="1800" b="1" cap="none" dirty="0"/>
              <a:t>:</a:t>
            </a:r>
            <a:r>
              <a:rPr lang="bg-BG" sz="1800" cap="none" dirty="0"/>
              <a:t> </a:t>
            </a:r>
            <a:r>
              <a:rPr lang="en-US" sz="1800" cap="none" dirty="0"/>
              <a:t>HUUM ltd</a:t>
            </a:r>
            <a:r>
              <a:rPr lang="bg-BG" sz="1800" cap="none" dirty="0"/>
              <a:t> и </a:t>
            </a:r>
            <a:r>
              <a:rPr lang="en-US" sz="1800" cap="none" dirty="0"/>
              <a:t>ISTABAI ltd</a:t>
            </a:r>
            <a:endParaRPr lang="bg-BG" sz="1800" cap="none" dirty="0"/>
          </a:p>
          <a:p>
            <a:endParaRPr lang="bg-BG" sz="1800" cap="none" dirty="0"/>
          </a:p>
          <a:p>
            <a:r>
              <a:rPr lang="en-US" sz="1800" b="1" cap="none" dirty="0"/>
              <a:t>Budget</a:t>
            </a:r>
            <a:r>
              <a:rPr lang="bg-BG" sz="1800" b="1" cap="none" dirty="0"/>
              <a:t>: </a:t>
            </a:r>
            <a:r>
              <a:rPr lang="en-US" sz="1800" cap="none" dirty="0"/>
              <a:t>257 675.00 EUR</a:t>
            </a:r>
            <a:endParaRPr lang="bg-BG" sz="1800" cap="none" dirty="0"/>
          </a:p>
          <a:p>
            <a:endParaRPr lang="bg-BG" sz="1800" cap="none" dirty="0"/>
          </a:p>
          <a:p>
            <a:r>
              <a:rPr lang="en-US" sz="1800" b="1" cap="none" dirty="0"/>
              <a:t>Implementation period</a:t>
            </a:r>
            <a:r>
              <a:rPr lang="bg-BG" sz="1800" b="1" cap="none" dirty="0"/>
              <a:t>: </a:t>
            </a:r>
            <a:r>
              <a:rPr lang="bg-BG" sz="1800" cap="none" dirty="0"/>
              <a:t>24 </a:t>
            </a:r>
            <a:r>
              <a:rPr lang="en-US" sz="1800" cap="none" dirty="0"/>
              <a:t>months</a:t>
            </a:r>
            <a:endParaRPr lang="en-US" sz="1800" cap="none"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8550" y="0"/>
            <a:ext cx="6013450" cy="4097075"/>
          </a:xfrm>
        </p:spPr>
      </p:pic>
    </p:spTree>
    <p:extLst>
      <p:ext uri="{BB962C8B-B14F-4D97-AF65-F5344CB8AC3E}">
        <p14:creationId xmlns:p14="http://schemas.microsoft.com/office/powerpoint/2010/main" val="1603126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7518" y="1716831"/>
            <a:ext cx="5641910" cy="3893975"/>
          </a:xfrm>
        </p:spPr>
        <p:txBody>
          <a:bodyPr>
            <a:normAutofit/>
          </a:bodyPr>
          <a:lstStyle/>
          <a:p>
            <a:pPr algn="just"/>
            <a:r>
              <a:rPr lang="en-US" b="1" dirty="0"/>
              <a:t>CBC PROGRAMME</a:t>
            </a:r>
            <a:r>
              <a:rPr lang="bg-BG" b="1" dirty="0"/>
              <a:t>: </a:t>
            </a:r>
            <a:r>
              <a:rPr lang="en-US" dirty="0"/>
              <a:t>Estonia</a:t>
            </a:r>
            <a:r>
              <a:rPr lang="bg-BG" dirty="0" smtClean="0"/>
              <a:t>-</a:t>
            </a:r>
            <a:r>
              <a:rPr lang="en-US" dirty="0" smtClean="0"/>
              <a:t>Latvia</a:t>
            </a:r>
            <a:endParaRPr lang="bg-BG" dirty="0"/>
          </a:p>
          <a:p>
            <a:r>
              <a:rPr lang="en-US" b="1" dirty="0" smtClean="0"/>
              <a:t>NAME OF THE PROJECT:</a:t>
            </a:r>
            <a:r>
              <a:rPr lang="bg-BG" b="1" dirty="0" smtClean="0"/>
              <a:t> </a:t>
            </a:r>
            <a:r>
              <a:rPr lang="en-US" dirty="0"/>
              <a:t>Pan Baltic Product Data Sync </a:t>
            </a:r>
            <a:r>
              <a:rPr lang="en-US" dirty="0" smtClean="0"/>
              <a:t>development</a:t>
            </a:r>
            <a:endParaRPr lang="ru-RU" dirty="0" smtClean="0"/>
          </a:p>
          <a:p>
            <a:endParaRPr lang="ru-RU" dirty="0"/>
          </a:p>
          <a:p>
            <a:r>
              <a:rPr lang="en-US" b="1" dirty="0" smtClean="0"/>
              <a:t>GOAL</a:t>
            </a:r>
            <a:r>
              <a:rPr lang="ru-RU" b="1" dirty="0" smtClean="0"/>
              <a:t>: </a:t>
            </a:r>
            <a:r>
              <a:rPr lang="en-US" dirty="0" smtClean="0"/>
              <a:t>T</a:t>
            </a:r>
            <a:r>
              <a:rPr lang="en-US" dirty="0" smtClean="0"/>
              <a:t>o </a:t>
            </a:r>
            <a:r>
              <a:rPr lang="en-US" dirty="0"/>
              <a:t>simplify cross-border supply chain processes and data flows by developing </a:t>
            </a:r>
            <a:r>
              <a:rPr lang="en-US" dirty="0" err="1"/>
              <a:t>PanBaltic</a:t>
            </a:r>
            <a:r>
              <a:rPr lang="en-US" dirty="0"/>
              <a:t> PDS</a:t>
            </a:r>
            <a:endParaRPr lang="ru-RU" dirty="0" smtClean="0"/>
          </a:p>
          <a:p>
            <a:r>
              <a:rPr lang="en-US" b="1" dirty="0" smtClean="0"/>
              <a:t>Activities</a:t>
            </a:r>
            <a:r>
              <a:rPr lang="bg-BG" b="1" dirty="0" smtClean="0"/>
              <a:t>: </a:t>
            </a:r>
            <a:r>
              <a:rPr lang="bg-BG" dirty="0" smtClean="0"/>
              <a:t>(1) </a:t>
            </a:r>
            <a:r>
              <a:rPr lang="en-US" dirty="0"/>
              <a:t>Joint PDS solution development</a:t>
            </a:r>
            <a:r>
              <a:rPr lang="ru-RU" dirty="0" smtClean="0"/>
              <a:t> </a:t>
            </a:r>
            <a:r>
              <a:rPr lang="ru-RU" dirty="0"/>
              <a:t>и (2) </a:t>
            </a:r>
            <a:r>
              <a:rPr lang="en-US" dirty="0"/>
              <a:t>Joint marketing activities</a:t>
            </a:r>
            <a:r>
              <a:rPr lang="ru-RU" dirty="0" smtClean="0"/>
              <a:t>. </a:t>
            </a:r>
            <a:endParaRPr lang="ru-RU" dirty="0" smtClean="0"/>
          </a:p>
          <a:p>
            <a:r>
              <a:rPr lang="en-US" b="1" dirty="0" smtClean="0"/>
              <a:t>Result</a:t>
            </a:r>
            <a:r>
              <a:rPr lang="ru-RU" b="1" dirty="0" smtClean="0"/>
              <a:t>: </a:t>
            </a:r>
            <a:r>
              <a:rPr lang="en-US" dirty="0" smtClean="0"/>
              <a:t>Ensured</a:t>
            </a:r>
            <a:r>
              <a:rPr lang="en-US" b="1" dirty="0" smtClean="0"/>
              <a:t> </a:t>
            </a:r>
            <a:r>
              <a:rPr lang="en-US" dirty="0" smtClean="0"/>
              <a:t>communication</a:t>
            </a:r>
            <a:r>
              <a:rPr lang="en-US" dirty="0"/>
              <a:t>, ensuring simultaneous and large product expansion on both Latvian and Estonian markets</a:t>
            </a:r>
            <a:endParaRPr lang="en-US" dirty="0"/>
          </a:p>
        </p:txBody>
      </p:sp>
      <p:sp>
        <p:nvSpPr>
          <p:cNvPr id="6" name="Title 1"/>
          <p:cNvSpPr txBox="1">
            <a:spLocks/>
          </p:cNvSpPr>
          <p:nvPr/>
        </p:nvSpPr>
        <p:spPr>
          <a:xfrm>
            <a:off x="6028579" y="4120397"/>
            <a:ext cx="5896947" cy="1490409"/>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2400" b="0" i="0" kern="1200" cap="all">
                <a:solidFill>
                  <a:schemeClr val="tx1"/>
                </a:solidFill>
                <a:effectLst/>
                <a:latin typeface="+mj-lt"/>
                <a:ea typeface="+mj-ea"/>
                <a:cs typeface="+mj-cs"/>
              </a:defRPr>
            </a:lvl1pPr>
          </a:lstStyle>
          <a:p>
            <a:r>
              <a:rPr lang="en-US" sz="1800" b="1" cap="none" dirty="0" smtClean="0"/>
              <a:t>Beneficiary</a:t>
            </a:r>
            <a:r>
              <a:rPr lang="bg-BG" sz="1800" b="1" cap="none" dirty="0" smtClean="0"/>
              <a:t> </a:t>
            </a:r>
            <a:r>
              <a:rPr lang="en-US" sz="1800" b="1" cap="none" dirty="0" smtClean="0"/>
              <a:t>and</a:t>
            </a:r>
            <a:r>
              <a:rPr lang="bg-BG" sz="1800" b="1" cap="none" dirty="0" smtClean="0"/>
              <a:t> </a:t>
            </a:r>
            <a:r>
              <a:rPr lang="en-US" sz="1800" b="1" cap="none" dirty="0" smtClean="0"/>
              <a:t>partners</a:t>
            </a:r>
            <a:r>
              <a:rPr lang="bg-BG" sz="1800" b="1" cap="none" dirty="0" smtClean="0"/>
              <a:t>:</a:t>
            </a:r>
            <a:r>
              <a:rPr lang="bg-BG" sz="1800" cap="none" dirty="0" smtClean="0"/>
              <a:t> </a:t>
            </a:r>
            <a:r>
              <a:rPr lang="en-US" sz="1800" cap="none" dirty="0" err="1"/>
              <a:t>Eritrade</a:t>
            </a:r>
            <a:r>
              <a:rPr lang="en-US" sz="1800" cap="none" dirty="0"/>
              <a:t> Household Goods </a:t>
            </a:r>
            <a:r>
              <a:rPr lang="en-US" sz="1800" cap="none" dirty="0" smtClean="0"/>
              <a:t>Ltd</a:t>
            </a:r>
            <a:r>
              <a:rPr lang="bg-BG" sz="1800" cap="none" dirty="0" smtClean="0"/>
              <a:t>, </a:t>
            </a:r>
            <a:r>
              <a:rPr lang="en-US" sz="1800" cap="none" dirty="0" smtClean="0"/>
              <a:t>E-</a:t>
            </a:r>
            <a:r>
              <a:rPr lang="en-US" sz="1800" cap="none" dirty="0" err="1" smtClean="0"/>
              <a:t>Pasaule</a:t>
            </a:r>
            <a:r>
              <a:rPr lang="en-US" sz="1800" cap="none" dirty="0" smtClean="0"/>
              <a:t> Ltd.</a:t>
            </a:r>
            <a:r>
              <a:rPr lang="bg-BG" sz="1800" cap="none" dirty="0" smtClean="0"/>
              <a:t> и </a:t>
            </a:r>
            <a:r>
              <a:rPr lang="en-US" sz="1800" cap="none" dirty="0" err="1" smtClean="0"/>
              <a:t>Telema</a:t>
            </a:r>
            <a:r>
              <a:rPr lang="en-US" sz="1800" cap="none" dirty="0" smtClean="0"/>
              <a:t> </a:t>
            </a:r>
            <a:r>
              <a:rPr lang="en-US" sz="1800" cap="none" dirty="0"/>
              <a:t>LLC</a:t>
            </a:r>
            <a:endParaRPr lang="bg-BG" sz="1800" cap="none" dirty="0" smtClean="0"/>
          </a:p>
          <a:p>
            <a:endParaRPr lang="bg-BG" sz="1800" cap="none" dirty="0"/>
          </a:p>
          <a:p>
            <a:r>
              <a:rPr lang="en-US" sz="1800" b="1" cap="none" dirty="0" smtClean="0"/>
              <a:t>Budget</a:t>
            </a:r>
            <a:r>
              <a:rPr lang="bg-BG" sz="1800" b="1" cap="none" dirty="0" smtClean="0"/>
              <a:t>: </a:t>
            </a:r>
            <a:r>
              <a:rPr lang="en-US" sz="1800" cap="none" dirty="0"/>
              <a:t>602 243.56 </a:t>
            </a:r>
            <a:r>
              <a:rPr lang="en-US" sz="1800" cap="none" dirty="0" smtClean="0"/>
              <a:t>EUR</a:t>
            </a:r>
            <a:endParaRPr lang="bg-BG" sz="1800" cap="none" dirty="0" smtClean="0"/>
          </a:p>
          <a:p>
            <a:endParaRPr lang="bg-BG" sz="1800" cap="none" dirty="0" smtClean="0"/>
          </a:p>
          <a:p>
            <a:r>
              <a:rPr lang="en-US" sz="1800" b="1" cap="none" dirty="0" smtClean="0"/>
              <a:t>Implementation </a:t>
            </a:r>
            <a:r>
              <a:rPr lang="en-US" sz="1800" b="1" cap="none" dirty="0" err="1" smtClean="0"/>
              <a:t>perod</a:t>
            </a:r>
            <a:r>
              <a:rPr lang="bg-BG" sz="1800" b="1" cap="none" dirty="0" smtClean="0"/>
              <a:t>: </a:t>
            </a:r>
            <a:r>
              <a:rPr lang="bg-BG" sz="1800" cap="none" dirty="0" smtClean="0"/>
              <a:t>2 години</a:t>
            </a:r>
            <a:endParaRPr lang="en-US" sz="1800" cap="none"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12076" y="-67224"/>
            <a:ext cx="6013450" cy="3790656"/>
          </a:xfrm>
        </p:spPr>
      </p:pic>
      <p:sp>
        <p:nvSpPr>
          <p:cNvPr id="8" name="Title 1"/>
          <p:cNvSpPr>
            <a:spLocks noGrp="1"/>
          </p:cNvSpPr>
          <p:nvPr>
            <p:ph type="title"/>
          </p:nvPr>
        </p:nvSpPr>
        <p:spPr>
          <a:xfrm>
            <a:off x="0" y="0"/>
            <a:ext cx="5896947" cy="882203"/>
          </a:xfrm>
        </p:spPr>
        <p:txBody>
          <a:bodyPr>
            <a:normAutofit/>
          </a:bodyPr>
          <a:lstStyle/>
          <a:p>
            <a:r>
              <a:rPr lang="en-US" sz="2200" b="1" dirty="0" smtClean="0"/>
              <a:t>topic</a:t>
            </a:r>
            <a:r>
              <a:rPr lang="bg-BG" sz="2200" b="1" dirty="0" smtClean="0"/>
              <a:t>/</a:t>
            </a:r>
            <a:r>
              <a:rPr lang="en-US" sz="2200" b="1" dirty="0" smtClean="0"/>
              <a:t>goal</a:t>
            </a:r>
            <a:r>
              <a:rPr lang="bg-BG" sz="2200" b="1" dirty="0" smtClean="0"/>
              <a:t>: </a:t>
            </a:r>
            <a:r>
              <a:rPr lang="bg-BG" sz="2200" b="1" dirty="0" smtClean="0"/>
              <a:t/>
            </a:r>
            <a:br>
              <a:rPr lang="bg-BG" sz="2200" b="1" dirty="0" smtClean="0"/>
            </a:br>
            <a:r>
              <a:rPr lang="en-US" sz="2200" b="1" dirty="0" smtClean="0"/>
              <a:t>economic development</a:t>
            </a:r>
            <a:endParaRPr lang="en-US" sz="2200" b="1" dirty="0"/>
          </a:p>
        </p:txBody>
      </p:sp>
    </p:spTree>
    <p:extLst>
      <p:ext uri="{BB962C8B-B14F-4D97-AF65-F5344CB8AC3E}">
        <p14:creationId xmlns:p14="http://schemas.microsoft.com/office/powerpoint/2010/main" val="3087389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896947" cy="946597"/>
          </a:xfrm>
        </p:spPr>
        <p:txBody>
          <a:bodyPr>
            <a:normAutofit/>
          </a:bodyPr>
          <a:lstStyle/>
          <a:p>
            <a:r>
              <a:rPr lang="en-US" b="1" dirty="0" smtClean="0"/>
              <a:t>topic</a:t>
            </a:r>
            <a:r>
              <a:rPr lang="bg-BG" b="1" dirty="0" smtClean="0"/>
              <a:t>/</a:t>
            </a:r>
            <a:r>
              <a:rPr lang="en-US" b="1" dirty="0" smtClean="0"/>
              <a:t>goal</a:t>
            </a:r>
            <a:r>
              <a:rPr lang="bg-BG" b="1" dirty="0" smtClean="0"/>
              <a:t>: </a:t>
            </a:r>
            <a:r>
              <a:rPr lang="bg-BG" dirty="0" smtClean="0"/>
              <a:t/>
            </a:r>
            <a:br>
              <a:rPr lang="bg-BG" dirty="0" smtClean="0"/>
            </a:br>
            <a:r>
              <a:rPr lang="en-US" b="1" dirty="0" smtClean="0"/>
              <a:t>tourism</a:t>
            </a:r>
            <a:r>
              <a:rPr lang="bg-BG" cap="none" dirty="0" smtClean="0"/>
              <a:t> </a:t>
            </a:r>
            <a:endParaRPr lang="en-US" dirty="0"/>
          </a:p>
        </p:txBody>
      </p:sp>
      <p:sp>
        <p:nvSpPr>
          <p:cNvPr id="4" name="Text Placeholder 3"/>
          <p:cNvSpPr>
            <a:spLocks noGrp="1"/>
          </p:cNvSpPr>
          <p:nvPr>
            <p:ph type="body" sz="half" idx="2"/>
          </p:nvPr>
        </p:nvSpPr>
        <p:spPr>
          <a:xfrm>
            <a:off x="300113" y="1356399"/>
            <a:ext cx="5971898" cy="3893975"/>
          </a:xfrm>
        </p:spPr>
        <p:txBody>
          <a:bodyPr>
            <a:normAutofit fontScale="92500" lnSpcReduction="10000"/>
          </a:bodyPr>
          <a:lstStyle/>
          <a:p>
            <a:pPr algn="just"/>
            <a:r>
              <a:rPr lang="en-US" b="1" dirty="0"/>
              <a:t>CBC PROGRAMME</a:t>
            </a:r>
            <a:r>
              <a:rPr lang="bg-BG" b="1" dirty="0"/>
              <a:t>: </a:t>
            </a:r>
            <a:r>
              <a:rPr lang="en-US" dirty="0"/>
              <a:t>Estonia</a:t>
            </a:r>
            <a:r>
              <a:rPr lang="bg-BG" dirty="0" smtClean="0"/>
              <a:t>-</a:t>
            </a:r>
            <a:r>
              <a:rPr lang="en-US" dirty="0" smtClean="0"/>
              <a:t>Latvia</a:t>
            </a:r>
            <a:endParaRPr lang="bg-BG" dirty="0"/>
          </a:p>
          <a:p>
            <a:r>
              <a:rPr lang="en-US" b="1" dirty="0"/>
              <a:t>NAME OF THE PROJECT:</a:t>
            </a:r>
            <a:r>
              <a:rPr lang="bg-BG" b="1" dirty="0"/>
              <a:t> </a:t>
            </a:r>
            <a:r>
              <a:rPr lang="en-US" dirty="0"/>
              <a:t>Diversifying garden tourism offer in Estonia and </a:t>
            </a:r>
            <a:r>
              <a:rPr lang="en-US" dirty="0" smtClean="0"/>
              <a:t>Latvia</a:t>
            </a:r>
            <a:endParaRPr lang="ru-RU" dirty="0"/>
          </a:p>
          <a:p>
            <a:r>
              <a:rPr lang="en-US" b="1" dirty="0" smtClean="0"/>
              <a:t>Goal</a:t>
            </a:r>
            <a:r>
              <a:rPr lang="ru-RU" b="1" dirty="0" smtClean="0"/>
              <a:t>: </a:t>
            </a:r>
            <a:r>
              <a:rPr lang="en-US" dirty="0"/>
              <a:t>diversifying the garden tourism offer in Estonia and Latvia by creating an attractive and sustainable garden tourism product and service Garden Pearls </a:t>
            </a:r>
            <a:endParaRPr lang="en-US" dirty="0" smtClean="0"/>
          </a:p>
          <a:p>
            <a:r>
              <a:rPr lang="en-US" b="1" dirty="0" smtClean="0"/>
              <a:t>Result</a:t>
            </a:r>
            <a:r>
              <a:rPr lang="ru-RU" b="1" dirty="0" smtClean="0"/>
              <a:t>: </a:t>
            </a:r>
            <a:r>
              <a:rPr lang="en-US" dirty="0" smtClean="0"/>
              <a:t>C</a:t>
            </a:r>
            <a:r>
              <a:rPr lang="en-US" dirty="0" smtClean="0"/>
              <a:t>reated a </a:t>
            </a:r>
            <a:r>
              <a:rPr lang="en-US" dirty="0"/>
              <a:t>joint tourism product and brand by involving 76 gardens/parks to the cross-border network that follows jointly set criteria. The new product was promoted at international markets (Lithuania, Poland, Finland) and at local markets of Estonia and Latvia. By disseminating the maps, also German and Russian markets were approached. By April 2021, the project promotion had reached over 2.4 million potential visitors. </a:t>
            </a:r>
            <a:endParaRPr lang="en-US" dirty="0"/>
          </a:p>
        </p:txBody>
      </p:sp>
      <p:sp>
        <p:nvSpPr>
          <p:cNvPr id="6" name="Title 1"/>
          <p:cNvSpPr txBox="1">
            <a:spLocks/>
          </p:cNvSpPr>
          <p:nvPr/>
        </p:nvSpPr>
        <p:spPr>
          <a:xfrm>
            <a:off x="6641516" y="4294262"/>
            <a:ext cx="5550484" cy="1490409"/>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2400" b="0" i="0" kern="1200" cap="all">
                <a:solidFill>
                  <a:schemeClr val="tx1"/>
                </a:solidFill>
                <a:effectLst/>
                <a:latin typeface="+mj-lt"/>
                <a:ea typeface="+mj-ea"/>
                <a:cs typeface="+mj-cs"/>
              </a:defRPr>
            </a:lvl1pPr>
          </a:lstStyle>
          <a:p>
            <a:r>
              <a:rPr lang="en-US" sz="1600" b="1" cap="none" dirty="0"/>
              <a:t>B</a:t>
            </a:r>
            <a:r>
              <a:rPr lang="en-US" sz="1600" b="1" cap="none" dirty="0" smtClean="0"/>
              <a:t>eneficiary and partners</a:t>
            </a:r>
            <a:r>
              <a:rPr lang="bg-BG" sz="1800" b="1" dirty="0" smtClean="0"/>
              <a:t>: </a:t>
            </a:r>
            <a:r>
              <a:rPr lang="en-US" sz="1800" cap="none" dirty="0"/>
              <a:t>Tourism association </a:t>
            </a:r>
            <a:r>
              <a:rPr lang="en-US" sz="1800" cap="none" dirty="0" err="1"/>
              <a:t>Vidzeme</a:t>
            </a:r>
            <a:r>
              <a:rPr lang="bg-BG" sz="1800" cap="none" dirty="0"/>
              <a:t> </a:t>
            </a:r>
            <a:r>
              <a:rPr lang="en-US" sz="1800" cap="none" dirty="0"/>
              <a:t>with </a:t>
            </a:r>
            <a:r>
              <a:rPr lang="bg-BG" sz="1800" cap="none" dirty="0">
                <a:solidFill>
                  <a:srgbClr val="FF0000"/>
                </a:solidFill>
              </a:rPr>
              <a:t>14 </a:t>
            </a:r>
            <a:r>
              <a:rPr lang="en-US" sz="1800" cap="none" dirty="0">
                <a:solidFill>
                  <a:srgbClr val="FF0000"/>
                </a:solidFill>
              </a:rPr>
              <a:t>partners from public, private, academic and NGO sector</a:t>
            </a:r>
            <a:r>
              <a:rPr lang="bg-BG" sz="1800" cap="none" dirty="0" smtClean="0"/>
              <a:t> </a:t>
            </a:r>
            <a:endParaRPr lang="bg-BG" sz="1800" cap="none" dirty="0"/>
          </a:p>
          <a:p>
            <a:endParaRPr lang="bg-BG" sz="1800" b="1" cap="none" dirty="0" smtClean="0"/>
          </a:p>
          <a:p>
            <a:r>
              <a:rPr lang="en-US" sz="1800" b="1" cap="none" dirty="0" smtClean="0"/>
              <a:t>Budget</a:t>
            </a:r>
            <a:r>
              <a:rPr lang="bg-BG" sz="1800" b="1" cap="none" dirty="0" smtClean="0"/>
              <a:t>: </a:t>
            </a:r>
            <a:r>
              <a:rPr lang="en-US" sz="1800" cap="none" dirty="0"/>
              <a:t>749 755.00 EUR</a:t>
            </a:r>
            <a:endParaRPr lang="bg-BG" sz="1800" cap="none" dirty="0" smtClean="0"/>
          </a:p>
          <a:p>
            <a:endParaRPr lang="bg-BG" sz="1800" cap="none" dirty="0" smtClean="0"/>
          </a:p>
          <a:p>
            <a:r>
              <a:rPr lang="en-US" sz="1800" b="1" cap="none" dirty="0" smtClean="0"/>
              <a:t>Implementation period</a:t>
            </a:r>
            <a:r>
              <a:rPr lang="bg-BG" sz="1800" b="1" cap="none" dirty="0" smtClean="0"/>
              <a:t>: </a:t>
            </a:r>
            <a:r>
              <a:rPr lang="bg-BG" sz="1800" cap="none" dirty="0" smtClean="0"/>
              <a:t>2 години</a:t>
            </a:r>
            <a:endParaRPr lang="en-US" sz="1800" cap="none"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23696" y="-1"/>
            <a:ext cx="5536728" cy="4242319"/>
          </a:xfrm>
        </p:spPr>
      </p:pic>
    </p:spTree>
    <p:extLst>
      <p:ext uri="{BB962C8B-B14F-4D97-AF65-F5344CB8AC3E}">
        <p14:creationId xmlns:p14="http://schemas.microsoft.com/office/powerpoint/2010/main" val="2984059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0" y="1848119"/>
            <a:ext cx="7236479" cy="3998891"/>
          </a:xfrm>
        </p:spPr>
        <p:txBody>
          <a:bodyPr>
            <a:normAutofit fontScale="62500" lnSpcReduction="20000"/>
          </a:bodyPr>
          <a:lstStyle/>
          <a:p>
            <a:pPr lvl="0" defTabSz="457200">
              <a:lnSpc>
                <a:spcPct val="100000"/>
              </a:lnSpc>
              <a:spcBef>
                <a:spcPts val="0"/>
              </a:spcBef>
              <a:buClrTx/>
            </a:pPr>
            <a:r>
              <a:rPr lang="en-US" sz="3200" b="1" dirty="0">
                <a:solidFill>
                  <a:prstClr val="black"/>
                </a:solidFill>
              </a:rPr>
              <a:t>CBC PRGRAMME</a:t>
            </a:r>
            <a:r>
              <a:rPr lang="bg-BG" sz="3200" b="1" dirty="0">
                <a:solidFill>
                  <a:prstClr val="black"/>
                </a:solidFill>
              </a:rPr>
              <a:t>: </a:t>
            </a:r>
            <a:r>
              <a:rPr lang="en-US" sz="3200" dirty="0">
                <a:solidFill>
                  <a:prstClr val="black"/>
                </a:solidFill>
              </a:rPr>
              <a:t>ROMANIA-BULGARIA 2021-2027</a:t>
            </a:r>
            <a:endParaRPr lang="bg-BG" sz="3200" dirty="0">
              <a:solidFill>
                <a:prstClr val="black"/>
              </a:solidFill>
            </a:endParaRPr>
          </a:p>
          <a:p>
            <a:pPr lvl="0" defTabSz="457200">
              <a:lnSpc>
                <a:spcPct val="100000"/>
              </a:lnSpc>
              <a:spcBef>
                <a:spcPts val="0"/>
              </a:spcBef>
              <a:buClrTx/>
            </a:pPr>
            <a:endParaRPr lang="bg-BG" sz="3600" b="1" dirty="0">
              <a:solidFill>
                <a:prstClr val="black"/>
              </a:solidFill>
            </a:endParaRPr>
          </a:p>
          <a:p>
            <a:pPr lvl="0" defTabSz="457200">
              <a:lnSpc>
                <a:spcPct val="100000"/>
              </a:lnSpc>
              <a:spcBef>
                <a:spcPts val="0"/>
              </a:spcBef>
              <a:buClrTx/>
            </a:pPr>
            <a:r>
              <a:rPr lang="en-US" sz="3200" b="1" dirty="0">
                <a:solidFill>
                  <a:prstClr val="black"/>
                </a:solidFill>
              </a:rPr>
              <a:t>NAME OF THE PROJECT</a:t>
            </a:r>
            <a:r>
              <a:rPr lang="bg-BG" sz="3600" b="1" dirty="0">
                <a:solidFill>
                  <a:prstClr val="black"/>
                </a:solidFill>
              </a:rPr>
              <a:t>: </a:t>
            </a:r>
            <a:r>
              <a:rPr lang="en-US" sz="3600" dirty="0">
                <a:solidFill>
                  <a:prstClr val="black"/>
                </a:solidFill>
              </a:rPr>
              <a:t>EURO VELO </a:t>
            </a:r>
            <a:r>
              <a:rPr lang="bg-BG" sz="3600" dirty="0">
                <a:solidFill>
                  <a:prstClr val="black"/>
                </a:solidFill>
              </a:rPr>
              <a:t>6 </a:t>
            </a:r>
            <a:endParaRPr lang="ru-RU" sz="3600" dirty="0">
              <a:solidFill>
                <a:prstClr val="black"/>
              </a:solidFill>
            </a:endParaRPr>
          </a:p>
          <a:p>
            <a:pPr lvl="0" algn="just">
              <a:buClr>
                <a:srgbClr val="B71E42"/>
              </a:buClr>
            </a:pPr>
            <a:r>
              <a:rPr lang="en-US" sz="3200" b="1" dirty="0"/>
              <a:t>PROJECT GOALS: </a:t>
            </a:r>
          </a:p>
          <a:p>
            <a:pPr lvl="0" algn="just">
              <a:buClr>
                <a:srgbClr val="B71E42"/>
              </a:buClr>
            </a:pPr>
            <a:r>
              <a:rPr lang="en-US" sz="2400" dirty="0">
                <a:solidFill>
                  <a:prstClr val="black"/>
                </a:solidFill>
              </a:rPr>
              <a:t>- T</a:t>
            </a:r>
            <a:r>
              <a:rPr lang="en-US" sz="2400" dirty="0" smtClean="0">
                <a:solidFill>
                  <a:prstClr val="black"/>
                </a:solidFill>
              </a:rPr>
              <a:t>he route connects</a:t>
            </a:r>
            <a:r>
              <a:rPr lang="bg-BG" sz="2400" dirty="0" smtClean="0">
                <a:solidFill>
                  <a:prstClr val="black"/>
                </a:solidFill>
              </a:rPr>
              <a:t> </a:t>
            </a:r>
            <a:r>
              <a:rPr lang="en-US" sz="2400" dirty="0" smtClean="0">
                <a:solidFill>
                  <a:prstClr val="black"/>
                </a:solidFill>
              </a:rPr>
              <a:t>territories pursuing a single overarching goal: development of the border area through grouped investment measures in various complementary sectors - (tourism, preservation of natural and cultural heritage, support to local businesses and services, etc.)</a:t>
            </a:r>
            <a:r>
              <a:rPr lang="en-US" sz="2400" dirty="0" smtClean="0"/>
              <a:t>. </a:t>
            </a:r>
          </a:p>
          <a:p>
            <a:pPr algn="just">
              <a:buClr>
                <a:srgbClr val="B71E42"/>
              </a:buClr>
            </a:pPr>
            <a:r>
              <a:rPr lang="en-US" sz="2400" dirty="0" smtClean="0"/>
              <a:t>- Development of secondary bicycle routes connected to the main </a:t>
            </a:r>
            <a:r>
              <a:rPr lang="en-US" sz="2400" dirty="0"/>
              <a:t>Euro </a:t>
            </a:r>
            <a:r>
              <a:rPr lang="en-US" sz="2400" dirty="0" err="1"/>
              <a:t>Velo</a:t>
            </a:r>
            <a:r>
              <a:rPr lang="en-US" sz="2400" dirty="0"/>
              <a:t> </a:t>
            </a:r>
            <a:r>
              <a:rPr lang="en-US" sz="2400" dirty="0" smtClean="0"/>
              <a:t>Route; </a:t>
            </a:r>
          </a:p>
          <a:p>
            <a:pPr lvl="0" algn="just">
              <a:buClr>
                <a:srgbClr val="B71E42"/>
              </a:buClr>
            </a:pPr>
            <a:r>
              <a:rPr lang="en-US" sz="2400" dirty="0" smtClean="0"/>
              <a:t>- Investments in tourist attractions, natural and cultural sites along the </a:t>
            </a:r>
            <a:r>
              <a:rPr lang="en-US" sz="2400" dirty="0"/>
              <a:t>Euro </a:t>
            </a:r>
            <a:r>
              <a:rPr lang="en-US" sz="2400" dirty="0" err="1"/>
              <a:t>Velo</a:t>
            </a:r>
            <a:r>
              <a:rPr lang="en-US" sz="2400" dirty="0"/>
              <a:t> Route</a:t>
            </a:r>
            <a:r>
              <a:rPr lang="en-US" sz="2400" dirty="0" smtClean="0"/>
              <a:t>;</a:t>
            </a:r>
          </a:p>
          <a:p>
            <a:pPr lvl="0" algn="just">
              <a:buClr>
                <a:srgbClr val="B71E42"/>
              </a:buClr>
            </a:pPr>
            <a:r>
              <a:rPr lang="en-US" sz="2400" dirty="0" smtClean="0"/>
              <a:t>- Providing cycling links from and to existing centers of railway, water and land transport; </a:t>
            </a:r>
          </a:p>
          <a:p>
            <a:pPr lvl="0" algn="just">
              <a:buClr>
                <a:srgbClr val="B71E42"/>
              </a:buClr>
            </a:pPr>
            <a:r>
              <a:rPr lang="en-US" sz="2400" dirty="0" smtClean="0"/>
              <a:t>- Support to local businesses along the Euro </a:t>
            </a:r>
            <a:r>
              <a:rPr lang="en-US" sz="2400" dirty="0" err="1" smtClean="0"/>
              <a:t>Velo</a:t>
            </a:r>
            <a:r>
              <a:rPr lang="en-US" sz="2400" dirty="0" smtClean="0"/>
              <a:t> Route</a:t>
            </a:r>
            <a:r>
              <a:rPr lang="bg-BG" sz="2200" dirty="0" smtClean="0"/>
              <a:t> </a:t>
            </a:r>
          </a:p>
          <a:p>
            <a:pPr marL="228600" lvl="0" indent="-228600">
              <a:lnSpc>
                <a:spcPct val="100000"/>
              </a:lnSpc>
              <a:spcBef>
                <a:spcPts val="0"/>
              </a:spcBef>
              <a:buClr>
                <a:srgbClr val="B71E42"/>
              </a:buClr>
              <a:buFont typeface="Arial" panose="020B0604020202020204" pitchFamily="34" charset="0"/>
              <a:buChar char="•"/>
            </a:pPr>
            <a:endParaRPr lang="en-US" sz="1800" dirty="0"/>
          </a:p>
        </p:txBody>
      </p:sp>
      <p:sp>
        <p:nvSpPr>
          <p:cNvPr id="6" name="Title 1"/>
          <p:cNvSpPr txBox="1">
            <a:spLocks/>
          </p:cNvSpPr>
          <p:nvPr/>
        </p:nvSpPr>
        <p:spPr>
          <a:xfrm>
            <a:off x="6028579" y="4126627"/>
            <a:ext cx="5896947" cy="1490409"/>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2400" b="0" i="0" kern="1200" cap="all">
                <a:solidFill>
                  <a:schemeClr val="tx1"/>
                </a:solidFill>
                <a:effectLst/>
                <a:latin typeface="+mj-lt"/>
                <a:ea typeface="+mj-ea"/>
                <a:cs typeface="+mj-cs"/>
              </a:defRPr>
            </a:lvl1pPr>
          </a:lstStyle>
          <a:p>
            <a:endParaRPr lang="en-US" sz="1800" cap="none" dirty="0"/>
          </a:p>
        </p:txBody>
      </p:sp>
      <p:pic>
        <p:nvPicPr>
          <p:cNvPr id="9" name="Picture 8"/>
          <p:cNvPicPr>
            <a:picLocks noChangeAspect="1"/>
          </p:cNvPicPr>
          <p:nvPr/>
        </p:nvPicPr>
        <p:blipFill>
          <a:blip r:embed="rId3"/>
          <a:stretch>
            <a:fillRect/>
          </a:stretch>
        </p:blipFill>
        <p:spPr>
          <a:xfrm>
            <a:off x="7442541" y="393326"/>
            <a:ext cx="4482985" cy="2532754"/>
          </a:xfrm>
          <a:prstGeom prst="rect">
            <a:avLst/>
          </a:prstGeom>
        </p:spPr>
      </p:pic>
      <p:sp>
        <p:nvSpPr>
          <p:cNvPr id="11" name="Rectangle 10"/>
          <p:cNvSpPr/>
          <p:nvPr/>
        </p:nvSpPr>
        <p:spPr>
          <a:xfrm>
            <a:off x="7442541" y="3264743"/>
            <a:ext cx="4861530" cy="523220"/>
          </a:xfrm>
          <a:prstGeom prst="rect">
            <a:avLst/>
          </a:prstGeom>
        </p:spPr>
        <p:txBody>
          <a:bodyPr wrap="square">
            <a:spAutoFit/>
          </a:bodyPr>
          <a:lstStyle/>
          <a:p>
            <a:pPr lvl="0"/>
            <a:r>
              <a:rPr lang="en-US" sz="1400" b="1" dirty="0">
                <a:solidFill>
                  <a:prstClr val="black"/>
                </a:solidFill>
              </a:rPr>
              <a:t>B</a:t>
            </a:r>
            <a:r>
              <a:rPr lang="en-US" sz="1400" b="1" dirty="0" smtClean="0">
                <a:solidFill>
                  <a:prstClr val="black"/>
                </a:solidFill>
              </a:rPr>
              <a:t>eneficiary and partners: </a:t>
            </a:r>
            <a:r>
              <a:rPr lang="en-US" sz="1400" dirty="0" smtClean="0">
                <a:solidFill>
                  <a:prstClr val="black"/>
                </a:solidFill>
              </a:rPr>
              <a:t>the municipalities from </a:t>
            </a:r>
            <a:r>
              <a:rPr lang="en-US" sz="1400" dirty="0">
                <a:solidFill>
                  <a:prstClr val="black"/>
                </a:solidFill>
              </a:rPr>
              <a:t>B</a:t>
            </a:r>
            <a:r>
              <a:rPr lang="en-US" sz="1400" dirty="0" smtClean="0">
                <a:solidFill>
                  <a:prstClr val="black"/>
                </a:solidFill>
              </a:rPr>
              <a:t>ulgaria and </a:t>
            </a:r>
            <a:r>
              <a:rPr lang="en-US" sz="1400" dirty="0">
                <a:solidFill>
                  <a:prstClr val="black"/>
                </a:solidFill>
              </a:rPr>
              <a:t>R</a:t>
            </a:r>
            <a:r>
              <a:rPr lang="en-US" sz="1400" dirty="0" smtClean="0">
                <a:solidFill>
                  <a:prstClr val="black"/>
                </a:solidFill>
              </a:rPr>
              <a:t>omania along the Euro </a:t>
            </a:r>
            <a:r>
              <a:rPr lang="en-US" sz="1400" dirty="0" err="1" smtClean="0">
                <a:solidFill>
                  <a:prstClr val="black"/>
                </a:solidFill>
              </a:rPr>
              <a:t>Velo</a:t>
            </a:r>
            <a:r>
              <a:rPr lang="en-US" sz="1400" dirty="0" smtClean="0">
                <a:solidFill>
                  <a:prstClr val="black"/>
                </a:solidFill>
              </a:rPr>
              <a:t> Route 6</a:t>
            </a:r>
            <a:endParaRPr lang="en-US" sz="1400" dirty="0">
              <a:solidFill>
                <a:prstClr val="black"/>
              </a:solidFill>
            </a:endParaRPr>
          </a:p>
        </p:txBody>
      </p:sp>
      <p:sp>
        <p:nvSpPr>
          <p:cNvPr id="10" name="Title 1"/>
          <p:cNvSpPr>
            <a:spLocks noGrp="1"/>
          </p:cNvSpPr>
          <p:nvPr>
            <p:ph type="title"/>
          </p:nvPr>
        </p:nvSpPr>
        <p:spPr>
          <a:xfrm>
            <a:off x="0" y="0"/>
            <a:ext cx="5896947" cy="946597"/>
          </a:xfrm>
        </p:spPr>
        <p:txBody>
          <a:bodyPr>
            <a:normAutofit/>
          </a:bodyPr>
          <a:lstStyle/>
          <a:p>
            <a:r>
              <a:rPr lang="en-US" b="1" dirty="0" smtClean="0"/>
              <a:t>topic</a:t>
            </a:r>
            <a:r>
              <a:rPr lang="bg-BG" b="1" dirty="0" smtClean="0"/>
              <a:t>/</a:t>
            </a:r>
            <a:r>
              <a:rPr lang="en-US" b="1" dirty="0" smtClean="0"/>
              <a:t>goal</a:t>
            </a:r>
            <a:r>
              <a:rPr lang="bg-BG" b="1" dirty="0" smtClean="0"/>
              <a:t>: </a:t>
            </a:r>
            <a:r>
              <a:rPr lang="bg-BG" dirty="0" smtClean="0"/>
              <a:t/>
            </a:r>
            <a:br>
              <a:rPr lang="bg-BG" dirty="0" smtClean="0"/>
            </a:br>
            <a:r>
              <a:rPr lang="en-US" b="1" dirty="0" smtClean="0"/>
              <a:t>tourism</a:t>
            </a:r>
            <a:r>
              <a:rPr lang="bg-BG" cap="none" dirty="0" smtClean="0"/>
              <a:t> </a:t>
            </a:r>
            <a:endParaRPr lang="en-US" dirty="0"/>
          </a:p>
        </p:txBody>
      </p:sp>
    </p:spTree>
    <p:extLst>
      <p:ext uri="{BB962C8B-B14F-4D97-AF65-F5344CB8AC3E}">
        <p14:creationId xmlns:p14="http://schemas.microsoft.com/office/powerpoint/2010/main" val="3623605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1089" y="1702595"/>
            <a:ext cx="5641910" cy="3893975"/>
          </a:xfrm>
        </p:spPr>
        <p:txBody>
          <a:bodyPr>
            <a:normAutofit/>
          </a:bodyPr>
          <a:lstStyle/>
          <a:p>
            <a:pPr algn="just"/>
            <a:r>
              <a:rPr lang="en-US" b="1" dirty="0"/>
              <a:t>CBC PROGRAMME</a:t>
            </a:r>
            <a:r>
              <a:rPr lang="bg-BG" b="1" dirty="0"/>
              <a:t>: </a:t>
            </a:r>
            <a:r>
              <a:rPr lang="en-US" dirty="0"/>
              <a:t>Estonia</a:t>
            </a:r>
            <a:r>
              <a:rPr lang="bg-BG" dirty="0"/>
              <a:t>-</a:t>
            </a:r>
            <a:r>
              <a:rPr lang="en-US" dirty="0"/>
              <a:t>Latvia</a:t>
            </a:r>
            <a:endParaRPr lang="bg-BG" dirty="0"/>
          </a:p>
          <a:p>
            <a:r>
              <a:rPr lang="en-US" b="1" dirty="0"/>
              <a:t>NAME OF THE PROJECT:</a:t>
            </a:r>
            <a:r>
              <a:rPr lang="bg-BG" b="1" dirty="0"/>
              <a:t> </a:t>
            </a:r>
            <a:r>
              <a:rPr lang="en-US" dirty="0" smtClean="0"/>
              <a:t>Renewing </a:t>
            </a:r>
            <a:r>
              <a:rPr lang="en-US" dirty="0"/>
              <a:t>and developing </a:t>
            </a:r>
            <a:r>
              <a:rPr lang="en-US" dirty="0" err="1"/>
              <a:t>Valga</a:t>
            </a:r>
            <a:r>
              <a:rPr lang="en-US" dirty="0"/>
              <a:t>-Valka twin town common recreational area</a:t>
            </a:r>
          </a:p>
          <a:p>
            <a:r>
              <a:rPr lang="en-US" b="1" dirty="0" smtClean="0"/>
              <a:t>GOALS</a:t>
            </a:r>
            <a:r>
              <a:rPr lang="ru-RU" b="1" dirty="0" smtClean="0"/>
              <a:t>:</a:t>
            </a:r>
            <a:r>
              <a:rPr lang="en-US" b="1" dirty="0" smtClean="0"/>
              <a:t> </a:t>
            </a:r>
            <a:endParaRPr lang="bg-BG" b="1" dirty="0" smtClean="0"/>
          </a:p>
          <a:p>
            <a:r>
              <a:rPr lang="bg-BG" dirty="0" smtClean="0"/>
              <a:t>(1) </a:t>
            </a:r>
            <a:r>
              <a:rPr lang="en-US" dirty="0" smtClean="0"/>
              <a:t>T</a:t>
            </a:r>
            <a:r>
              <a:rPr lang="en-US" dirty="0" smtClean="0"/>
              <a:t>o </a:t>
            </a:r>
            <a:r>
              <a:rPr lang="en-US" dirty="0"/>
              <a:t>develop and improve common attractive recreational area around </a:t>
            </a:r>
            <a:r>
              <a:rPr lang="en-US" dirty="0" err="1"/>
              <a:t>Pedele</a:t>
            </a:r>
            <a:r>
              <a:rPr lang="en-US" dirty="0"/>
              <a:t>/</a:t>
            </a:r>
            <a:r>
              <a:rPr lang="en-US" dirty="0" err="1"/>
              <a:t>Pedeli</a:t>
            </a:r>
            <a:r>
              <a:rPr lang="en-US" dirty="0"/>
              <a:t> river and </a:t>
            </a:r>
            <a:r>
              <a:rPr lang="en-US" dirty="0" err="1"/>
              <a:t>Konnaoja</a:t>
            </a:r>
            <a:r>
              <a:rPr lang="en-US" dirty="0"/>
              <a:t>/ </a:t>
            </a:r>
            <a:r>
              <a:rPr lang="en-US" dirty="0" err="1"/>
              <a:t>Varžupīte</a:t>
            </a:r>
            <a:r>
              <a:rPr lang="en-US" dirty="0"/>
              <a:t> stream for citizens and guests of </a:t>
            </a:r>
            <a:r>
              <a:rPr lang="en-US" dirty="0" err="1"/>
              <a:t>Valga</a:t>
            </a:r>
            <a:r>
              <a:rPr lang="en-US" dirty="0"/>
              <a:t>-Valka to spend their leisure time or to do sports and to encourage integration of communities across the border</a:t>
            </a:r>
            <a:r>
              <a:rPr lang="ru-RU" dirty="0" smtClean="0"/>
              <a:t>;</a:t>
            </a:r>
            <a:endParaRPr lang="ru-RU" dirty="0" smtClean="0"/>
          </a:p>
          <a:p>
            <a:r>
              <a:rPr lang="ru-RU" dirty="0"/>
              <a:t>(2) </a:t>
            </a:r>
            <a:r>
              <a:rPr lang="en-US" dirty="0"/>
              <a:t>T</a:t>
            </a:r>
            <a:r>
              <a:rPr lang="en-US" dirty="0" smtClean="0"/>
              <a:t>o </a:t>
            </a:r>
            <a:r>
              <a:rPr lang="en-US" dirty="0"/>
              <a:t>improve and promote light traffic in cities in order to adhere to the principles of sustainable urban mobility</a:t>
            </a:r>
            <a:endParaRPr lang="en-US" dirty="0"/>
          </a:p>
        </p:txBody>
      </p:sp>
      <p:sp>
        <p:nvSpPr>
          <p:cNvPr id="6" name="Title 1"/>
          <p:cNvSpPr txBox="1">
            <a:spLocks/>
          </p:cNvSpPr>
          <p:nvPr/>
        </p:nvSpPr>
        <p:spPr>
          <a:xfrm>
            <a:off x="6436861" y="4292082"/>
            <a:ext cx="5755140" cy="1490409"/>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2400" b="0" i="0" kern="1200" cap="all">
                <a:solidFill>
                  <a:schemeClr val="tx1"/>
                </a:solidFill>
                <a:effectLst/>
                <a:latin typeface="+mj-lt"/>
                <a:ea typeface="+mj-ea"/>
                <a:cs typeface="+mj-cs"/>
              </a:defRPr>
            </a:lvl1pPr>
          </a:lstStyle>
          <a:p>
            <a:r>
              <a:rPr lang="en-US" sz="1800" b="1" cap="none" dirty="0"/>
              <a:t>Beneficiary and partners</a:t>
            </a:r>
            <a:r>
              <a:rPr lang="bg-BG" sz="2000" b="1" dirty="0"/>
              <a:t>: </a:t>
            </a:r>
            <a:r>
              <a:rPr lang="en-US" sz="1800" cap="none" dirty="0" err="1"/>
              <a:t>Valga</a:t>
            </a:r>
            <a:r>
              <a:rPr lang="en-US" sz="1800" cap="none" dirty="0"/>
              <a:t> Municipality Government and  Valka Municipality Council</a:t>
            </a:r>
            <a:r>
              <a:rPr lang="bg-BG" sz="1800" cap="none" dirty="0" smtClean="0"/>
              <a:t> </a:t>
            </a:r>
            <a:endParaRPr lang="bg-BG" sz="1800" cap="none" dirty="0"/>
          </a:p>
          <a:p>
            <a:endParaRPr lang="bg-BG" sz="1800" b="1" cap="none" dirty="0" smtClean="0"/>
          </a:p>
          <a:p>
            <a:r>
              <a:rPr lang="en-US" sz="1800" b="1" cap="none" dirty="0" smtClean="0"/>
              <a:t>Budget</a:t>
            </a:r>
            <a:r>
              <a:rPr lang="bg-BG" sz="1800" b="1" cap="none" dirty="0" smtClean="0"/>
              <a:t>: </a:t>
            </a:r>
            <a:r>
              <a:rPr lang="en-US" sz="1800" cap="none" dirty="0"/>
              <a:t>749 755.00 EUR</a:t>
            </a:r>
            <a:endParaRPr lang="bg-BG" sz="1800" cap="none" dirty="0" smtClean="0"/>
          </a:p>
          <a:p>
            <a:endParaRPr lang="bg-BG" sz="1800" cap="none" dirty="0" smtClean="0"/>
          </a:p>
          <a:p>
            <a:r>
              <a:rPr lang="en-US" sz="1800" b="1" cap="none" dirty="0" smtClean="0"/>
              <a:t>Implementation period</a:t>
            </a:r>
            <a:r>
              <a:rPr lang="bg-BG" sz="1800" b="1" cap="none" dirty="0" smtClean="0"/>
              <a:t>: </a:t>
            </a:r>
            <a:r>
              <a:rPr lang="bg-BG" sz="1800" cap="none" dirty="0" smtClean="0"/>
              <a:t>2 години</a:t>
            </a:r>
            <a:endParaRPr lang="en-US" sz="1800" cap="none"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78668" y="0"/>
            <a:ext cx="5613332" cy="4292082"/>
          </a:xfrm>
        </p:spPr>
      </p:pic>
      <p:sp>
        <p:nvSpPr>
          <p:cNvPr id="8" name="Title 1"/>
          <p:cNvSpPr>
            <a:spLocks noGrp="1"/>
          </p:cNvSpPr>
          <p:nvPr>
            <p:ph type="title"/>
          </p:nvPr>
        </p:nvSpPr>
        <p:spPr>
          <a:xfrm>
            <a:off x="0" y="0"/>
            <a:ext cx="5896947" cy="946597"/>
          </a:xfrm>
        </p:spPr>
        <p:txBody>
          <a:bodyPr>
            <a:normAutofit/>
          </a:bodyPr>
          <a:lstStyle/>
          <a:p>
            <a:r>
              <a:rPr lang="en-US" b="1" dirty="0" smtClean="0"/>
              <a:t>topic</a:t>
            </a:r>
            <a:r>
              <a:rPr lang="bg-BG" b="1" dirty="0" smtClean="0"/>
              <a:t>/</a:t>
            </a:r>
            <a:r>
              <a:rPr lang="en-US" b="1" dirty="0" smtClean="0"/>
              <a:t>goal</a:t>
            </a:r>
            <a:r>
              <a:rPr lang="bg-BG" b="1" dirty="0" smtClean="0"/>
              <a:t>: </a:t>
            </a:r>
            <a:r>
              <a:rPr lang="bg-BG" dirty="0" smtClean="0"/>
              <a:t/>
            </a:r>
            <a:br>
              <a:rPr lang="bg-BG" dirty="0" smtClean="0"/>
            </a:br>
            <a:r>
              <a:rPr lang="en-US" b="1" dirty="0" smtClean="0"/>
              <a:t>tourism</a:t>
            </a:r>
            <a:r>
              <a:rPr lang="bg-BG" cap="none" dirty="0" smtClean="0"/>
              <a:t> </a:t>
            </a:r>
            <a:endParaRPr lang="en-US" dirty="0"/>
          </a:p>
        </p:txBody>
      </p:sp>
    </p:spTree>
    <p:extLst>
      <p:ext uri="{BB962C8B-B14F-4D97-AF65-F5344CB8AC3E}">
        <p14:creationId xmlns:p14="http://schemas.microsoft.com/office/powerpoint/2010/main" val="4140624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249</TotalTime>
  <Words>672</Words>
  <Application>Microsoft Office PowerPoint</Application>
  <PresentationFormat>Widescreen</PresentationFormat>
  <Paragraphs>63</Paragraphs>
  <Slides>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Gill Sans MT</vt:lpstr>
      <vt:lpstr>Gallery</vt:lpstr>
      <vt:lpstr>Examples of CBC PROJECTS </vt:lpstr>
      <vt:lpstr>topic/goal:  economic development</vt:lpstr>
      <vt:lpstr>topic/goal:  economic development</vt:lpstr>
      <vt:lpstr>topic/goal:  tourism </vt:lpstr>
      <vt:lpstr>topic/goal:  tourism </vt:lpstr>
      <vt:lpstr>topic/goal:  tourism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Примерни тгс проекти</dc:title>
  <dc:creator>Desislava Lalcheva Tencheva</dc:creator>
  <cp:lastModifiedBy>Desislava Lalcheva Tencheva</cp:lastModifiedBy>
  <cp:revision>70</cp:revision>
  <dcterms:created xsi:type="dcterms:W3CDTF">2021-11-18T08:59:42Z</dcterms:created>
  <dcterms:modified xsi:type="dcterms:W3CDTF">2021-12-02T14:48:19Z</dcterms:modified>
</cp:coreProperties>
</file>